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267" r:id="rId3"/>
    <p:sldId id="264" r:id="rId4"/>
    <p:sldId id="282" r:id="rId5"/>
    <p:sldId id="287" r:id="rId6"/>
    <p:sldId id="286" r:id="rId7"/>
    <p:sldId id="289" r:id="rId8"/>
    <p:sldId id="281" r:id="rId9"/>
    <p:sldId id="265" r:id="rId10"/>
    <p:sldId id="266" r:id="rId11"/>
    <p:sldId id="268" r:id="rId12"/>
    <p:sldId id="269" r:id="rId13"/>
    <p:sldId id="270" r:id="rId14"/>
    <p:sldId id="272" r:id="rId15"/>
    <p:sldId id="271" r:id="rId16"/>
    <p:sldId id="273" r:id="rId17"/>
    <p:sldId id="275" r:id="rId18"/>
    <p:sldId id="290" r:id="rId19"/>
    <p:sldId id="276" r:id="rId20"/>
    <p:sldId id="277" r:id="rId21"/>
    <p:sldId id="280" r:id="rId22"/>
    <p:sldId id="278" r:id="rId23"/>
    <p:sldId id="279" r:id="rId24"/>
    <p:sldId id="274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7" autoAdjust="0"/>
    <p:restoredTop sz="95482" autoAdjust="0"/>
  </p:normalViewPr>
  <p:slideViewPr>
    <p:cSldViewPr>
      <p:cViewPr>
        <p:scale>
          <a:sx n="200" d="100"/>
          <a:sy n="200" d="100"/>
        </p:scale>
        <p:origin x="-90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8426C0-408F-4969-B2C5-CE413099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7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5374C4-82B1-4B52-9353-FA91AABA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5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0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6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0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20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8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2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4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3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98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1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1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2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A33305-AF7F-4C91-920A-4633D260956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95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D80201-3738-434D-B92E-BA8EE7FE0FA4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155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8DBE4-F2F7-42A3-A58F-388C8C64FCF8}" type="slidenum">
              <a:rPr lang="en-US"/>
              <a:pPr/>
              <a:t>5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8DBE4-F2F7-42A3-A58F-388C8C64FCF8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8DBE4-F2F7-42A3-A58F-388C8C64FCF8}" type="slidenum">
              <a:rPr lang="en-US"/>
              <a:pPr/>
              <a:t>7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4A121D-5321-4EAE-8164-FE69641A455D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388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374C4-82B1-4B52-9353-FA91AABA29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46050"/>
            <a:ext cx="44958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13" cstate="print"/>
          <a:srcRect r="3030" b="23170"/>
          <a:stretch>
            <a:fillRect/>
          </a:stretch>
        </p:blipFill>
        <p:spPr bwMode="auto">
          <a:xfrm>
            <a:off x="6705600" y="228600"/>
            <a:ext cx="2438400" cy="628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7" descr="http://www.cs.usc.edu/images/viterbi-signature.gif"/>
          <p:cNvPicPr>
            <a:picLocks noChangeAspect="1" noChangeArrowheads="1"/>
          </p:cNvPicPr>
          <p:nvPr/>
        </p:nvPicPr>
        <p:blipFill>
          <a:blip r:embed="rId14" cstate="print"/>
          <a:srcRect l="6667"/>
          <a:stretch>
            <a:fillRect/>
          </a:stretch>
        </p:blipFill>
        <p:spPr bwMode="auto">
          <a:xfrm>
            <a:off x="71438" y="201613"/>
            <a:ext cx="206216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emf"/><Relationship Id="rId8" Type="http://schemas.openxmlformats.org/officeDocument/2006/relationships/image" Target="../media/image40.wmf"/><Relationship Id="rId9" Type="http://schemas.openxmlformats.org/officeDocument/2006/relationships/image" Target="../media/image41.png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6" Type="http://schemas.openxmlformats.org/officeDocument/2006/relationships/image" Target="../media/image28.png"/><Relationship Id="rId7" Type="http://schemas.openxmlformats.org/officeDocument/2006/relationships/image" Target="../media/image34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emf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jpeg"/><Relationship Id="rId6" Type="http://schemas.openxmlformats.org/officeDocument/2006/relationships/image" Target="../media/image91.png"/><Relationship Id="rId7" Type="http://schemas.openxmlformats.org/officeDocument/2006/relationships/image" Target="../media/image92.jpeg"/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000" b="1" dirty="0">
                <a:solidFill>
                  <a:srgbClr val="002060"/>
                </a:solidFill>
                <a:latin typeface="Garamond" pitchFamily="18" charset="0"/>
                <a:ea typeface="新細明體" pitchFamily="18" charset="-120"/>
              </a:rPr>
              <a:t>Direct Geometry Processing for Tele-Fabrication</a:t>
            </a: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8229600" cy="2286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      Yong Chen</a:t>
            </a:r>
            <a:r>
              <a:rPr lang="en-US" baseline="30000" dirty="0" smtClean="0"/>
              <a:t>*</a:t>
            </a:r>
            <a:r>
              <a:rPr lang="en-US" dirty="0" smtClean="0"/>
              <a:t>,       Kang Li</a:t>
            </a:r>
            <a:r>
              <a:rPr lang="en-US" baseline="30000" dirty="0" smtClean="0"/>
              <a:t>#</a:t>
            </a:r>
            <a:r>
              <a:rPr lang="en-US" dirty="0" smtClean="0"/>
              <a:t>, Xiaoping </a:t>
            </a:r>
            <a:r>
              <a:rPr lang="en-US" dirty="0" err="1" smtClean="0"/>
              <a:t>Qian</a:t>
            </a:r>
            <a:r>
              <a:rPr lang="en-US" baseline="30000" dirty="0" smtClean="0"/>
              <a:t>#</a:t>
            </a:r>
            <a:endParaRPr lang="en-US" dirty="0" smtClean="0"/>
          </a:p>
          <a:p>
            <a:pPr algn="l" eaLnBrk="1" hangingPunct="1">
              <a:spcBef>
                <a:spcPts val="1200"/>
              </a:spcBef>
            </a:pPr>
            <a:r>
              <a:rPr lang="en-US" sz="2100" baseline="30000" dirty="0" smtClean="0"/>
              <a:t>* </a:t>
            </a:r>
            <a:r>
              <a:rPr lang="en-US" altLang="zh-CN" sz="2100" dirty="0" smtClean="0">
                <a:ea typeface="宋体" pitchFamily="2" charset="-122"/>
              </a:rPr>
              <a:t>Epstein Department of Industrial and Systems Engineering,</a:t>
            </a:r>
          </a:p>
          <a:p>
            <a:pPr algn="l" eaLnBrk="1" hangingPunct="1"/>
            <a:r>
              <a:rPr lang="en-US" altLang="zh-CN" sz="2100" dirty="0" smtClean="0">
                <a:ea typeface="宋体" pitchFamily="2" charset="-122"/>
              </a:rPr>
              <a:t> University of Southern California, Los Angeles, CA 90089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2100" baseline="30000" dirty="0" smtClean="0"/>
              <a:t># </a:t>
            </a:r>
            <a:r>
              <a:rPr lang="en-US" altLang="zh-CN" sz="2100" dirty="0" smtClean="0">
                <a:ea typeface="宋体" pitchFamily="2" charset="-122"/>
              </a:rPr>
              <a:t>Department of Mechanical, Materials and Aerospace Engineering,</a:t>
            </a:r>
          </a:p>
          <a:p>
            <a:pPr algn="l" eaLnBrk="1" hangingPunct="1"/>
            <a:r>
              <a:rPr lang="en-US" altLang="zh-CN" sz="2100" dirty="0" smtClean="0">
                <a:ea typeface="宋体" pitchFamily="2" charset="-122"/>
              </a:rPr>
              <a:t>Illinois Institute of Technology, Chicago, IL</a:t>
            </a:r>
            <a:endParaRPr lang="en-US" sz="2100" dirty="0" smtClean="0"/>
          </a:p>
          <a:p>
            <a:pPr algn="l" eaLnBrk="1" hangingPunct="1"/>
            <a:endParaRPr lang="en-US" sz="1800" dirty="0" smtClean="0">
              <a:ea typeface="宋体" pitchFamily="2" charset="-122"/>
            </a:endParaRPr>
          </a:p>
          <a:p>
            <a:pPr algn="l" eaLnBrk="1" hangingPunct="1"/>
            <a:endParaRPr lang="en-US" dirty="0" smtClean="0"/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2362200" y="5791200"/>
            <a:ext cx="480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latin typeface="Arial" charset="0"/>
              </a:rPr>
              <a:t>2012 CIE Conference</a:t>
            </a:r>
            <a:r>
              <a:rPr lang="en-US" altLang="zh-CN" sz="2000" b="1">
                <a:latin typeface="Arial" charset="0"/>
                <a:ea typeface="宋体" pitchFamily="2" charset="-122"/>
              </a:rPr>
              <a:t>, Chicago, IL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latin typeface="Arial" charset="0"/>
                <a:ea typeface="宋体" pitchFamily="2" charset="-122"/>
              </a:rPr>
              <a:t>Aug. 13, 2012</a:t>
            </a: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768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Data acquisition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2133600"/>
            <a:ext cx="2209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590800" y="1676400"/>
            <a:ext cx="1066800" cy="304800"/>
          </a:xfrm>
          <a:prstGeom prst="roundRect">
            <a:avLst>
              <a:gd name="adj" fmla="val 16937"/>
            </a:avLst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43200" y="1990725"/>
            <a:ext cx="381000" cy="904875"/>
          </a:xfrm>
          <a:prstGeom prst="straightConnector1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1000" y="1685925"/>
            <a:ext cx="1219200" cy="304800"/>
          </a:xfrm>
          <a:prstGeom prst="roundRect">
            <a:avLst>
              <a:gd name="adj" fmla="val 16937"/>
            </a:avLst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3D digitizer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2000250"/>
            <a:ext cx="457200" cy="523875"/>
          </a:xfrm>
          <a:prstGeom prst="straightConnector1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19200" y="4572000"/>
            <a:ext cx="990600" cy="104775"/>
          </a:xfrm>
          <a:prstGeom prst="straightConnector1">
            <a:avLst/>
          </a:prstGeom>
          <a:ln w="19050" cap="rnd">
            <a:solidFill>
              <a:schemeClr val="bg1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1247775" y="3609975"/>
            <a:ext cx="1343025" cy="504825"/>
          </a:xfrm>
          <a:prstGeom prst="straightConnector1">
            <a:avLst/>
          </a:prstGeom>
          <a:ln w="19050" cap="rnd">
            <a:solidFill>
              <a:schemeClr val="accent5">
                <a:lumMod val="20000"/>
                <a:lumOff val="80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17738"/>
            <a:ext cx="447833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447675" y="4424363"/>
            <a:ext cx="800100" cy="506412"/>
          </a:xfrm>
          <a:prstGeom prst="roundRect">
            <a:avLst>
              <a:gd name="adj" fmla="val 16937"/>
            </a:avLst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Rotary stage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9575" y="3457575"/>
            <a:ext cx="838200" cy="304800"/>
          </a:xfrm>
          <a:prstGeom prst="roundRect">
            <a:avLst>
              <a:gd name="adj" fmla="val 16937"/>
            </a:avLst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19200" y="5491163"/>
            <a:ext cx="2247900" cy="3000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Digitizing system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00" y="5491163"/>
            <a:ext cx="3657600" cy="3000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6-step range image scanning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Point cloud slicing overview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1371600"/>
            <a:ext cx="904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81125"/>
            <a:ext cx="16621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425" y="4319588"/>
            <a:ext cx="1676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4319588"/>
            <a:ext cx="533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7" cstate="print"/>
          <a:srcRect l="1166"/>
          <a:stretch>
            <a:fillRect/>
          </a:stretch>
        </p:blipFill>
        <p:spPr bwMode="auto">
          <a:xfrm>
            <a:off x="2225675" y="4310063"/>
            <a:ext cx="191293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>
            <a:off x="7026275" y="3783013"/>
            <a:ext cx="236538" cy="484187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1397000"/>
            <a:ext cx="9366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88" y="1409700"/>
            <a:ext cx="8620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1216025" y="3268663"/>
            <a:ext cx="128905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Point cloud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97238" y="3268663"/>
            <a:ext cx="1984375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Morse function and MLS surface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67400" y="3282950"/>
            <a:ext cx="2286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Critical points and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Morse-</a:t>
            </a:r>
            <a:r>
              <a:rPr lang="en-US" sz="1600" dirty="0" err="1">
                <a:solidFill>
                  <a:schemeClr val="tx1"/>
                </a:solidFill>
              </a:rPr>
              <a:t>Smale</a:t>
            </a:r>
            <a:r>
              <a:rPr lang="en-US" sz="1600" dirty="0">
                <a:solidFill>
                  <a:schemeClr val="tx1"/>
                </a:solidFill>
              </a:rPr>
              <a:t> complex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86413" y="6164263"/>
            <a:ext cx="22860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Enhanced </a:t>
            </a:r>
            <a:r>
              <a:rPr lang="en-US" sz="1600" dirty="0" err="1">
                <a:solidFill>
                  <a:schemeClr val="tx1"/>
                </a:solidFill>
              </a:rPr>
              <a:t>Reeb</a:t>
            </a:r>
            <a:r>
              <a:rPr lang="en-US" sz="1600" dirty="0">
                <a:solidFill>
                  <a:schemeClr val="tx1"/>
                </a:solidFill>
              </a:rPr>
              <a:t> graph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2558256" y="1896269"/>
            <a:ext cx="238125" cy="636588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>
            <a:off x="4691856" y="4888707"/>
            <a:ext cx="238125" cy="636588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38375" y="6164263"/>
            <a:ext cx="2017713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Sliced model</a:t>
            </a:r>
          </a:p>
        </p:txBody>
      </p:sp>
      <p:sp>
        <p:nvSpPr>
          <p:cNvPr id="30" name="Down Arrow 29"/>
          <p:cNvSpPr/>
          <p:nvPr/>
        </p:nvSpPr>
        <p:spPr>
          <a:xfrm rot="16200000">
            <a:off x="5481638" y="1895475"/>
            <a:ext cx="238125" cy="638175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4495800" cy="9207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Moving Least Square (MLS) surface</a:t>
            </a:r>
          </a:p>
        </p:txBody>
      </p:sp>
      <p:sp>
        <p:nvSpPr>
          <p:cNvPr id="10243" name="Text Box 2088"/>
          <p:cNvSpPr txBox="1">
            <a:spLocks noChangeArrowheads="1"/>
          </p:cNvSpPr>
          <p:nvPr/>
        </p:nvSpPr>
        <p:spPr bwMode="auto">
          <a:xfrm>
            <a:off x="457200" y="3644900"/>
            <a:ext cx="273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000" i="1">
                <a:ea typeface="宋体" pitchFamily="2" charset="-122"/>
              </a:rPr>
              <a:t>Normal vector field</a:t>
            </a:r>
            <a:r>
              <a:rPr kumimoji="1" lang="en-US" altLang="zh-CN" sz="2000" i="1">
                <a:solidFill>
                  <a:srgbClr val="FF6600"/>
                </a:solidFill>
                <a:ea typeface="宋体" pitchFamily="2" charset="-122"/>
              </a:rPr>
              <a:t>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0" y="4025900"/>
            <a:ext cx="23288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062413"/>
            <a:ext cx="23749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2091"/>
          <p:cNvSpPr txBox="1">
            <a:spLocks noChangeArrowheads="1"/>
          </p:cNvSpPr>
          <p:nvPr/>
        </p:nvSpPr>
        <p:spPr bwMode="auto">
          <a:xfrm>
            <a:off x="492125" y="2660650"/>
            <a:ext cx="232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000" i="1">
                <a:ea typeface="宋体" pitchFamily="2" charset="-122"/>
              </a:rPr>
              <a:t>Energy function 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041650"/>
            <a:ext cx="4027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2300" y="4114800"/>
            <a:ext cx="2744788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49" name="Text Box 2094"/>
          <p:cNvSpPr txBox="1">
            <a:spLocks noChangeArrowheads="1"/>
          </p:cNvSpPr>
          <p:nvPr/>
        </p:nvSpPr>
        <p:spPr bwMode="auto">
          <a:xfrm>
            <a:off x="533400" y="1425575"/>
            <a:ext cx="409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000" i="1">
                <a:ea typeface="宋体" pitchFamily="2" charset="-122"/>
              </a:rPr>
              <a:t>Implicit definition</a:t>
            </a:r>
            <a:r>
              <a:rPr kumimoji="1" lang="en-US" altLang="zh-CN" sz="2000" b="1">
                <a:ea typeface="宋体" pitchFamily="2" charset="-122"/>
              </a:rPr>
              <a:t>  </a:t>
            </a:r>
            <a:r>
              <a:rPr kumimoji="1" lang="en-US" altLang="zh-CN" sz="2000">
                <a:ea typeface="宋体" pitchFamily="2" charset="-122"/>
              </a:rPr>
              <a:t>stationary set</a:t>
            </a:r>
          </a:p>
          <a:p>
            <a:pPr eaLnBrk="0" hangingPunct="0"/>
            <a:r>
              <a:rPr kumimoji="1" lang="en-US" altLang="zh-CN" sz="2000">
                <a:ea typeface="宋体" pitchFamily="2" charset="-122"/>
              </a:rPr>
              <a:t> of a projection operator</a:t>
            </a: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463" y="2174875"/>
            <a:ext cx="24939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7388" y="1419225"/>
            <a:ext cx="2616200" cy="18653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764213" y="3421063"/>
            <a:ext cx="2770187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Energy function and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 normal vector field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64213" y="5770563"/>
            <a:ext cx="2771775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MLS surface point with local minimum energy</a:t>
            </a:r>
          </a:p>
        </p:txBody>
      </p:sp>
      <p:sp>
        <p:nvSpPr>
          <p:cNvPr id="10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5" name="Object 20"/>
          <p:cNvGraphicFramePr>
            <a:graphicFrameLocks noChangeAspect="1"/>
          </p:cNvGraphicFramePr>
          <p:nvPr/>
        </p:nvGraphicFramePr>
        <p:xfrm>
          <a:off x="1173163" y="5465763"/>
          <a:ext cx="29003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10" imgW="2095500" imgH="558800" progId="">
                  <p:embed/>
                </p:oleObj>
              </mc:Choice>
              <mc:Fallback>
                <p:oleObj name="Equation" r:id="rId10" imgW="2095500" imgH="55880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5465763"/>
                        <a:ext cx="2900362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2088"/>
          <p:cNvSpPr txBox="1">
            <a:spLocks noChangeArrowheads="1"/>
          </p:cNvSpPr>
          <p:nvPr/>
        </p:nvSpPr>
        <p:spPr bwMode="auto">
          <a:xfrm>
            <a:off x="457200" y="5065713"/>
            <a:ext cx="273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000" i="1">
                <a:ea typeface="宋体" pitchFamily="2" charset="-122"/>
              </a:rPr>
              <a:t>MLS explicit definition</a:t>
            </a:r>
            <a:endParaRPr kumimoji="1" lang="en-US" altLang="zh-CN" sz="2000" i="1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Critical points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467225" y="4791075"/>
          <a:ext cx="365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2146300" imgH="533400" progId="">
                  <p:embed/>
                </p:oleObj>
              </mc:Choice>
              <mc:Fallback>
                <p:oleObj name="Equation" r:id="rId4" imgW="2146300" imgH="533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4791075"/>
                        <a:ext cx="3657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1700" y="1552575"/>
            <a:ext cx="11953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400" y="1590675"/>
            <a:ext cx="11398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81000" y="4097338"/>
            <a:ext cx="170815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Morse function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f: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height value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55825" y="4105275"/>
            <a:ext cx="1273175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i="1" dirty="0">
                <a:solidFill>
                  <a:schemeClr val="tx1"/>
                </a:solidFill>
              </a:rPr>
              <a:t>φ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on MLS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1075" y="1630363"/>
            <a:ext cx="27193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Content Placeholder 2"/>
          <p:cNvSpPr>
            <a:spLocks noGrp="1"/>
          </p:cNvSpPr>
          <p:nvPr>
            <p:ph idx="1"/>
          </p:nvPr>
        </p:nvSpPr>
        <p:spPr>
          <a:xfrm>
            <a:off x="657225" y="4800600"/>
            <a:ext cx="8305800" cy="1295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smtClean="0"/>
              <a:t>Critical points identified by: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smtClean="0"/>
              <a:t>Slicing contour topology controlled by critical points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49675" y="4097338"/>
            <a:ext cx="2651125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4 types of critical points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6" name="Picture 6"/>
          <p:cNvPicPr>
            <a:picLocks noChangeAspect="1" noChangeArrowheads="1"/>
          </p:cNvPicPr>
          <p:nvPr/>
        </p:nvPicPr>
        <p:blipFill>
          <a:blip r:embed="rId9" cstate="print"/>
          <a:srcRect r="4686"/>
          <a:stretch>
            <a:fillRect/>
          </a:stretch>
        </p:blipFill>
        <p:spPr bwMode="auto">
          <a:xfrm>
            <a:off x="6296025" y="1773238"/>
            <a:ext cx="24479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6384925" y="4097338"/>
            <a:ext cx="2651125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Contour topology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0"/>
            <a:ext cx="45339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/>
              <a:t>Morse-</a:t>
            </a:r>
            <a:r>
              <a:rPr lang="en-US" sz="2400" dirty="0" err="1" smtClean="0"/>
              <a:t>Smale</a:t>
            </a:r>
            <a:r>
              <a:rPr lang="en-US" sz="2400" dirty="0" smtClean="0"/>
              <a:t> complex and enhanced </a:t>
            </a:r>
            <a:r>
              <a:rPr lang="en-US" sz="2400" dirty="0" err="1" smtClean="0"/>
              <a:t>Reeb</a:t>
            </a:r>
            <a:r>
              <a:rPr lang="en-US" sz="2400" dirty="0" smtClean="0"/>
              <a:t> graph</a:t>
            </a:r>
          </a:p>
        </p:txBody>
      </p:sp>
      <p:pic>
        <p:nvPicPr>
          <p:cNvPr id="12291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371600"/>
            <a:ext cx="2081213" cy="3114675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09700"/>
            <a:ext cx="2095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6200000">
            <a:off x="4360862" y="2160588"/>
            <a:ext cx="396875" cy="1828800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4572000"/>
            <a:ext cx="22098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MS complex: </a:t>
            </a:r>
          </a:p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integral lines tracing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0" y="4572000"/>
            <a:ext cx="27432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Enhanced </a:t>
            </a:r>
            <a:r>
              <a:rPr lang="en-US" sz="1700" dirty="0" err="1">
                <a:solidFill>
                  <a:schemeClr val="tx1"/>
                </a:solidFill>
              </a:rPr>
              <a:t>Reeb</a:t>
            </a:r>
            <a:r>
              <a:rPr lang="en-US" sz="1700" dirty="0">
                <a:solidFill>
                  <a:schemeClr val="tx1"/>
                </a:solidFill>
              </a:rPr>
              <a:t> graph: </a:t>
            </a:r>
          </a:p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MS complex re-organizing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2447925"/>
            <a:ext cx="2260600" cy="447675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Grouping / Pruning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7225" y="5257800"/>
            <a:ext cx="7800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/>
              <a:t>Morse-</a:t>
            </a:r>
            <a:r>
              <a:rPr lang="en-US" sz="2000" dirty="0" err="1" smtClean="0"/>
              <a:t>Smale</a:t>
            </a:r>
            <a:r>
              <a:rPr lang="en-US" sz="2000" dirty="0" smtClean="0"/>
              <a:t> (MS) complex: tracing integral lines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    from saddles to maximum/minimum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/>
              <a:t>Enhanced </a:t>
            </a:r>
            <a:r>
              <a:rPr lang="en-US" sz="2000" dirty="0" err="1" smtClean="0"/>
              <a:t>Reeb</a:t>
            </a:r>
            <a:r>
              <a:rPr lang="en-US" sz="2000" dirty="0" smtClean="0"/>
              <a:t> graph: graph processing of MS complex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/>
              <a:t>Enhanced </a:t>
            </a:r>
            <a:r>
              <a:rPr lang="en-US" sz="2400" dirty="0" err="1" smtClean="0"/>
              <a:t>Reeb</a:t>
            </a:r>
            <a:r>
              <a:rPr lang="en-US" sz="2400" dirty="0" smtClean="0"/>
              <a:t> graph as contour marching start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1376363"/>
            <a:ext cx="11223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4413" y="1408113"/>
            <a:ext cx="15192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587750"/>
            <a:ext cx="12160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5838" y="3581400"/>
            <a:ext cx="15843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1813" y="1400175"/>
            <a:ext cx="15811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7850" y="3581400"/>
            <a:ext cx="15351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55613" y="5715000"/>
            <a:ext cx="17526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Slicing plane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7213" y="5715000"/>
            <a:ext cx="24384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Intersection with enhanced </a:t>
            </a:r>
            <a:r>
              <a:rPr lang="en-US" sz="1600" dirty="0" err="1">
                <a:solidFill>
                  <a:schemeClr val="tx1"/>
                </a:solidFill>
              </a:rPr>
              <a:t>Reeb</a:t>
            </a:r>
            <a:r>
              <a:rPr lang="en-US" sz="1600" dirty="0">
                <a:solidFill>
                  <a:schemeClr val="tx1"/>
                </a:solidFill>
              </a:rPr>
              <a:t> graph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13213" y="5715000"/>
            <a:ext cx="23622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Contour marching from intersected point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286000"/>
            <a:ext cx="16779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6456363" y="4770438"/>
            <a:ext cx="23622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Sliced model: all raised contours stacked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0800" y="1376363"/>
            <a:ext cx="0" cy="47958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Curvature-adaptive contour marching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1371600"/>
            <a:ext cx="2362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713" y="1371600"/>
            <a:ext cx="23780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713" y="3425825"/>
            <a:ext cx="23288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9575" y="3276600"/>
            <a:ext cx="22066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33400" y="2784475"/>
            <a:ext cx="3429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Contour marching by intersection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4888" y="2784475"/>
            <a:ext cx="3265487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Curvature-adaptive step size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5029200"/>
            <a:ext cx="37338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Point subset near the slicing plane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14888" y="5029200"/>
            <a:ext cx="3643312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Adaptive contour points generation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550" y="5915025"/>
            <a:ext cx="3390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Content Placeholder 2"/>
          <p:cNvSpPr txBox="1">
            <a:spLocks/>
          </p:cNvSpPr>
          <p:nvPr/>
        </p:nvSpPr>
        <p:spPr bwMode="auto">
          <a:xfrm>
            <a:off x="609600" y="5486400"/>
            <a:ext cx="623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900">
                <a:latin typeface="Arial" charset="0"/>
              </a:rPr>
              <a:t>Step size determined by osculating radius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Support generation </a:t>
            </a:r>
            <a:r>
              <a:rPr lang="en-US" dirty="0" smtClean="0">
                <a:solidFill>
                  <a:schemeClr val="tx1"/>
                </a:solidFill>
              </a:rPr>
              <a:t>based on contours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47244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 dirty="0" smtClean="0">
                <a:ea typeface="宋体" pitchFamily="2" charset="-122"/>
              </a:rPr>
              <a:t>Supports are required to ensure the success of the 3D printing process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ea typeface="宋体" pitchFamily="2" charset="-122"/>
              </a:rPr>
              <a:t>No drifting/floating away;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ea typeface="宋体" pitchFamily="2" charset="-122"/>
              </a:rPr>
              <a:t>Reduce deformation due to shrinkage.</a:t>
            </a:r>
            <a:endParaRPr lang="en-US" altLang="zh-CN" sz="2800" dirty="0">
              <a:ea typeface="宋体" pitchFamily="2" charset="-12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47775"/>
            <a:ext cx="723423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Contour-based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support generation </a:t>
            </a:r>
            <a:r>
              <a:rPr lang="en-US" dirty="0" smtClean="0">
                <a:solidFill>
                  <a:schemeClr val="tx1"/>
                </a:solidFill>
              </a:rPr>
              <a:t>principle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3" y="1287462"/>
            <a:ext cx="60213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73462"/>
            <a:ext cx="60579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200400" y="2209800"/>
            <a:ext cx="36576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 smtClean="0">
                <a:solidFill>
                  <a:schemeClr val="tx1"/>
                </a:solidFill>
              </a:rPr>
              <a:t>Two </a:t>
            </a:r>
            <a:r>
              <a:rPr lang="en-US" sz="1700" b="1" dirty="0">
                <a:solidFill>
                  <a:schemeClr val="tx1"/>
                </a:solidFill>
              </a:rPr>
              <a:t>consecutive layer contours</a:t>
            </a:r>
            <a:endParaRPr 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43300" y="6096000"/>
            <a:ext cx="3429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chemeClr val="tx1"/>
                </a:solidFill>
              </a:rPr>
              <a:t>Support structure analysis</a:t>
            </a:r>
            <a:endParaRPr 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514850" y="2876550"/>
            <a:ext cx="5715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Support generation algorithms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 l="23906" t="12161" r="29204" b="6924"/>
          <a:stretch>
            <a:fillRect/>
          </a:stretch>
        </p:blipFill>
        <p:spPr bwMode="auto">
          <a:xfrm>
            <a:off x="5507038" y="1835150"/>
            <a:ext cx="285908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49400"/>
            <a:ext cx="21605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t="1205"/>
          <a:stretch>
            <a:fillRect/>
          </a:stretch>
        </p:blipFill>
        <p:spPr bwMode="auto">
          <a:xfrm>
            <a:off x="282575" y="1701800"/>
            <a:ext cx="24828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830590" y="3987984"/>
            <a:ext cx="1598410" cy="2108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2478088" y="2616200"/>
            <a:ext cx="152400" cy="1371600"/>
            <a:chOff x="2201091" y="2747011"/>
            <a:chExt cx="404342" cy="12011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209515" y="2747011"/>
              <a:ext cx="395918" cy="1201100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201091" y="3347561"/>
              <a:ext cx="197958" cy="600550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2366963" y="2349500"/>
            <a:ext cx="452437" cy="266700"/>
          </a:xfrm>
          <a:prstGeom prst="ellipse">
            <a:avLst/>
          </a:prstGeom>
          <a:noFill/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09550" y="5267325"/>
            <a:ext cx="1525588" cy="3302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C00000"/>
                </a:solidFill>
              </a:rPr>
              <a:t>Previous layer A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76400" y="5130800"/>
            <a:ext cx="1316038" cy="0"/>
          </a:xfrm>
          <a:prstGeom prst="straightConnector1">
            <a:avLst/>
          </a:prstGeom>
          <a:ln w="19050" cap="rnd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676400" y="5435600"/>
            <a:ext cx="1316038" cy="0"/>
          </a:xfrm>
          <a:prstGeom prst="straightConnector1">
            <a:avLst/>
          </a:prstGeom>
          <a:ln w="19050" cap="rnd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27013" y="4953000"/>
            <a:ext cx="1525587" cy="3302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accent2"/>
                </a:solidFill>
              </a:rPr>
              <a:t>Current layer B</a:t>
            </a:r>
            <a:endParaRPr lang="en-US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637213" y="1587500"/>
            <a:ext cx="1381125" cy="33178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 = A ∩ B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962400" y="4849813"/>
            <a:ext cx="533400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C00000"/>
                </a:solidFill>
              </a:rPr>
              <a:t>A</a:t>
            </a: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962400" y="2411413"/>
            <a:ext cx="533400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accent2"/>
                </a:solidFill>
              </a:rPr>
              <a:t>B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5991225" y="4300538"/>
            <a:ext cx="493713" cy="400050"/>
          </a:xfrm>
          <a:prstGeom prst="straightConnector1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713538" y="2301875"/>
            <a:ext cx="533400" cy="33178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6780213" y="2066925"/>
            <a:ext cx="144462" cy="317500"/>
          </a:xfrm>
          <a:prstGeom prst="straightConnector1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5356225" y="3248025"/>
            <a:ext cx="533400" cy="3302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</a:rPr>
              <a:t>B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5619750" y="2960688"/>
            <a:ext cx="57150" cy="339725"/>
          </a:xfrm>
          <a:prstGeom prst="straightConnector1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668963" y="4759325"/>
            <a:ext cx="1493837" cy="33178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B0F0"/>
                </a:solidFill>
              </a:rPr>
              <a:t>D</a:t>
            </a:r>
            <a:r>
              <a:rPr lang="en-US" sz="1600" dirty="0">
                <a:solidFill>
                  <a:schemeClr val="tx1"/>
                </a:solidFill>
              </a:rPr>
              <a:t> = C offset by </a:t>
            </a:r>
            <a:r>
              <a: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16406" name="Group 18459"/>
          <p:cNvGrpSpPr>
            <a:grpSpLocks/>
          </p:cNvGrpSpPr>
          <p:nvPr/>
        </p:nvGrpSpPr>
        <p:grpSpPr bwMode="auto">
          <a:xfrm flipV="1">
            <a:off x="6061075" y="3644900"/>
            <a:ext cx="379413" cy="358775"/>
            <a:chOff x="6099522" y="4108228"/>
            <a:chExt cx="350097" cy="350597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6099522" y="4108228"/>
              <a:ext cx="134765" cy="134964"/>
            </a:xfrm>
            <a:prstGeom prst="straightConnector1">
              <a:avLst/>
            </a:prstGeom>
            <a:ln w="3175" cap="rnd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 flipV="1">
              <a:off x="6330967" y="4337822"/>
              <a:ext cx="118652" cy="121003"/>
            </a:xfrm>
            <a:prstGeom prst="straightConnector1">
              <a:avLst/>
            </a:prstGeom>
            <a:ln w="3175" cap="rnd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234287" y="4243192"/>
              <a:ext cx="134765" cy="134965"/>
            </a:xfrm>
            <a:prstGeom prst="straightConnector1">
              <a:avLst/>
            </a:prstGeom>
            <a:ln w="3175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ounded Rectangle 104"/>
          <p:cNvSpPr/>
          <p:nvPr/>
        </p:nvSpPr>
        <p:spPr>
          <a:xfrm>
            <a:off x="5875338" y="3825875"/>
            <a:ext cx="230187" cy="16668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511800" y="1590675"/>
            <a:ext cx="325438" cy="3302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8" name="Oval 18457"/>
          <p:cNvSpPr/>
          <p:nvPr/>
        </p:nvSpPr>
        <p:spPr>
          <a:xfrm>
            <a:off x="5556250" y="1633538"/>
            <a:ext cx="241300" cy="241300"/>
          </a:xfrm>
          <a:prstGeom prst="ellips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56250" y="4686300"/>
            <a:ext cx="241300" cy="242888"/>
          </a:xfrm>
          <a:prstGeom prst="ellips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5524500" y="4640263"/>
            <a:ext cx="323850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351713" y="4940300"/>
            <a:ext cx="241300" cy="241300"/>
          </a:xfrm>
          <a:prstGeom prst="ellips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315200" y="4894263"/>
            <a:ext cx="325438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534275" y="4894263"/>
            <a:ext cx="1436688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= </a:t>
            </a:r>
            <a:r>
              <a:rPr lang="en-US" sz="1600" dirty="0">
                <a:solidFill>
                  <a:srgbClr val="00B0F0"/>
                </a:solidFill>
              </a:rPr>
              <a:t>D</a:t>
            </a:r>
            <a:r>
              <a:rPr lang="en-US" sz="1600" dirty="0">
                <a:solidFill>
                  <a:schemeClr val="tx1"/>
                </a:solidFill>
              </a:rPr>
              <a:t> ∩ </a:t>
            </a:r>
            <a:r>
              <a:rPr lang="en-US" sz="1600" dirty="0">
                <a:solidFill>
                  <a:schemeClr val="accent2"/>
                </a:solidFill>
              </a:rPr>
              <a:t>B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894638" y="3081338"/>
            <a:ext cx="242887" cy="241300"/>
          </a:xfrm>
          <a:prstGeom prst="ellips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7858125" y="3035300"/>
            <a:ext cx="325438" cy="33178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781925" y="3160713"/>
            <a:ext cx="1117600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anchor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r">
              <a:defRPr/>
            </a:pPr>
            <a:r>
              <a:rPr lang="en-US" sz="1600" dirty="0">
                <a:solidFill>
                  <a:schemeClr val="tx1"/>
                </a:solidFill>
              </a:rPr>
              <a:t>= </a:t>
            </a:r>
            <a:r>
              <a:rPr lang="en-US" sz="1600" dirty="0">
                <a:solidFill>
                  <a:schemeClr val="accent2"/>
                </a:solidFill>
              </a:rPr>
              <a:t>B </a:t>
            </a: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endParaRPr lang="en-US" sz="13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7839075" y="2854325"/>
            <a:ext cx="508000" cy="246063"/>
          </a:xfrm>
          <a:prstGeom prst="straightConnector1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/>
          <p:cNvSpPr/>
          <p:nvPr/>
        </p:nvSpPr>
        <p:spPr>
          <a:xfrm>
            <a:off x="5949950" y="5599113"/>
            <a:ext cx="3021013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anchor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: anchor-support region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797550" y="5791200"/>
            <a:ext cx="2743200" cy="3048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: self-support region</a:t>
            </a:r>
          </a:p>
        </p:txBody>
      </p:sp>
      <p:pic>
        <p:nvPicPr>
          <p:cNvPr id="164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032250"/>
            <a:ext cx="200183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ounded Rectangle 134"/>
          <p:cNvSpPr/>
          <p:nvPr/>
        </p:nvSpPr>
        <p:spPr>
          <a:xfrm>
            <a:off x="4049713" y="4876800"/>
            <a:ext cx="446087" cy="3302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A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495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800600"/>
          </a:xfrm>
        </p:spPr>
        <p:txBody>
          <a:bodyPr/>
          <a:lstStyle/>
          <a:p>
            <a:pPr eaLnBrk="1" hangingPunct="1">
              <a:lnSpc>
                <a:spcPts val="4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  Introduction of 3D </a:t>
            </a:r>
            <a:r>
              <a:rPr lang="en-US" dirty="0" err="1" smtClean="0"/>
              <a:t>tele</a:t>
            </a:r>
            <a:r>
              <a:rPr lang="en-US" dirty="0" smtClean="0"/>
              <a:t>-fabrication</a:t>
            </a:r>
          </a:p>
          <a:p>
            <a:pPr eaLnBrk="1" hangingPunct="1">
              <a:lnSpc>
                <a:spcPts val="4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  3D data acquisition</a:t>
            </a:r>
          </a:p>
          <a:p>
            <a:pPr eaLnBrk="1" hangingPunct="1">
              <a:lnSpc>
                <a:spcPts val="4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  Geometry processing </a:t>
            </a:r>
          </a:p>
          <a:p>
            <a:pPr lvl="1" eaLnBrk="1" hangingPunct="1">
              <a:lnSpc>
                <a:spcPts val="4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Point cloud slicing</a:t>
            </a:r>
          </a:p>
          <a:p>
            <a:pPr lvl="1" eaLnBrk="1" hangingPunct="1">
              <a:lnSpc>
                <a:spcPts val="4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Support generation</a:t>
            </a:r>
          </a:p>
          <a:p>
            <a:pPr lvl="1" eaLnBrk="1" hangingPunct="1">
              <a:lnSpc>
                <a:spcPts val="4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Mask image planning</a:t>
            </a:r>
          </a:p>
          <a:p>
            <a:pPr eaLnBrk="1" hangingPunct="1">
              <a:lnSpc>
                <a:spcPts val="4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  Fabrication results and discussion </a:t>
            </a:r>
          </a:p>
          <a:p>
            <a:pPr eaLnBrk="1" hangingPunct="1">
              <a:lnSpc>
                <a:spcPts val="4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Summary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Anchor-support </a:t>
            </a:r>
            <a:br>
              <a:rPr lang="en-US" dirty="0" smtClean="0"/>
            </a:br>
            <a:r>
              <a:rPr lang="en-US" dirty="0" smtClean="0"/>
              <a:t>region covering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16113"/>
            <a:ext cx="1319213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l="41957" t="39297" r="41344" b="40633"/>
          <a:stretch>
            <a:fillRect/>
          </a:stretch>
        </p:blipFill>
        <p:spPr bwMode="auto">
          <a:xfrm>
            <a:off x="2200275" y="3771900"/>
            <a:ext cx="12065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325" y="1878013"/>
            <a:ext cx="1192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 l="30241" t="30943" r="38808" b="17264"/>
          <a:stretch>
            <a:fillRect/>
          </a:stretch>
        </p:blipFill>
        <p:spPr bwMode="auto">
          <a:xfrm>
            <a:off x="3638550" y="3914775"/>
            <a:ext cx="10001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 l="20973" t="12689" r="28938" b="6607"/>
          <a:stretch>
            <a:fillRect/>
          </a:stretch>
        </p:blipFill>
        <p:spPr bwMode="auto">
          <a:xfrm>
            <a:off x="3541713" y="1916113"/>
            <a:ext cx="11826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 l="23917" t="22348" r="33902" b="18549"/>
          <a:stretch>
            <a:fillRect/>
          </a:stretch>
        </p:blipFill>
        <p:spPr bwMode="auto">
          <a:xfrm>
            <a:off x="4967288" y="1447800"/>
            <a:ext cx="16621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 l="30067" t="16019" r="40553" b="2303"/>
          <a:stretch>
            <a:fillRect/>
          </a:stretch>
        </p:blipFill>
        <p:spPr bwMode="auto">
          <a:xfrm>
            <a:off x="5183188" y="3036888"/>
            <a:ext cx="13747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 l="13695" t="16136" r="25014" b="6030"/>
          <a:stretch>
            <a:fillRect/>
          </a:stretch>
        </p:blipFill>
        <p:spPr bwMode="auto">
          <a:xfrm>
            <a:off x="6853238" y="1508125"/>
            <a:ext cx="18335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 cstate="print"/>
          <a:srcRect l="27820" t="18994" r="43239" b="2071"/>
          <a:stretch>
            <a:fillRect/>
          </a:stretch>
        </p:blipFill>
        <p:spPr bwMode="auto">
          <a:xfrm>
            <a:off x="7145338" y="3048000"/>
            <a:ext cx="13843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04800" y="4411663"/>
            <a:ext cx="1624013" cy="0"/>
          </a:xfrm>
          <a:prstGeom prst="straightConnector1">
            <a:avLst/>
          </a:prstGeom>
          <a:ln w="19050" cap="rnd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4800" y="3478213"/>
            <a:ext cx="355600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2"/>
                </a:solidFill>
              </a:rPr>
              <a:t>B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4800" y="3790950"/>
            <a:ext cx="1624013" cy="0"/>
          </a:xfrm>
          <a:prstGeom prst="straightConnector1">
            <a:avLst/>
          </a:prstGeom>
          <a:ln w="19050" cap="rnd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04800" y="4392613"/>
            <a:ext cx="355600" cy="331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A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1828800"/>
            <a:ext cx="2549525" cy="125888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3713163"/>
            <a:ext cx="2549525" cy="125888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195638" y="1520825"/>
            <a:ext cx="366712" cy="341313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2"/>
                </a:solidFill>
              </a:rPr>
              <a:t>B</a:t>
            </a:r>
            <a:endParaRPr lang="en-US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95638" y="3352800"/>
            <a:ext cx="366712" cy="341313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A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" y="5562600"/>
            <a:ext cx="1524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Input regions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38400" y="5554663"/>
            <a:ext cx="1922463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Support layout by region covering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76800" y="5478463"/>
            <a:ext cx="1922463" cy="769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CAD </a:t>
            </a:r>
            <a:r>
              <a:rPr lang="en-US" sz="1600" dirty="0">
                <a:solidFill>
                  <a:schemeClr val="tx1"/>
                </a:solidFill>
              </a:rPr>
              <a:t>model of </a:t>
            </a:r>
            <a:r>
              <a:rPr lang="en-US" sz="1600" dirty="0" smtClean="0">
                <a:solidFill>
                  <a:schemeClr val="tx1"/>
                </a:solidFill>
              </a:rPr>
              <a:t>supports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(Contours based)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05600" y="5554663"/>
            <a:ext cx="2362200" cy="5413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CAD model of support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by </a:t>
            </a:r>
            <a:r>
              <a:rPr lang="en-US" sz="1600" dirty="0" err="1">
                <a:solidFill>
                  <a:schemeClr val="tx1"/>
                </a:solidFill>
              </a:rPr>
              <a:t>Lightyear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system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(STL based)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Support generation examples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8304" t="12350" r="3290" b="10387"/>
          <a:stretch>
            <a:fillRect/>
          </a:stretch>
        </p:blipFill>
        <p:spPr bwMode="auto">
          <a:xfrm>
            <a:off x="533400" y="2354263"/>
            <a:ext cx="36163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19212" t="13620" r="5190" b="22519"/>
          <a:stretch>
            <a:fillRect/>
          </a:stretch>
        </p:blipFill>
        <p:spPr bwMode="auto">
          <a:xfrm>
            <a:off x="4495800" y="1447800"/>
            <a:ext cx="37338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5399" t="22954" r="21397" b="29039"/>
          <a:stretch>
            <a:fillRect/>
          </a:stretch>
        </p:blipFill>
        <p:spPr bwMode="auto">
          <a:xfrm>
            <a:off x="4495800" y="4695825"/>
            <a:ext cx="3733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143000" y="4876800"/>
            <a:ext cx="2159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Point cloud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1143000"/>
            <a:ext cx="21590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Sliced model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2400" y="6088062"/>
            <a:ext cx="2159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Support structure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20351452">
            <a:off x="3610444" y="2920934"/>
            <a:ext cx="7239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038850" y="4171950"/>
            <a:ext cx="7239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62075" y="1600200"/>
          <a:ext cx="6588125" cy="4494214"/>
        </p:xfrm>
        <a:graphic>
          <a:graphicData uri="http://schemas.openxmlformats.org/drawingml/2006/table">
            <a:tbl>
              <a:tblPr/>
              <a:tblGrid>
                <a:gridCol w="1317625"/>
                <a:gridCol w="1317625"/>
                <a:gridCol w="1317625"/>
                <a:gridCol w="1317625"/>
                <a:gridCol w="131762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 ID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844550"/>
          </a:xfrm>
        </p:spPr>
        <p:txBody>
          <a:bodyPr/>
          <a:lstStyle/>
          <a:p>
            <a:pPr algn="ctr"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Mask image planning:  </a:t>
            </a:r>
            <a:r>
              <a:rPr lang="en-US" sz="2600" dirty="0" smtClean="0">
                <a:solidFill>
                  <a:schemeClr val="tx1"/>
                </a:solidFill>
              </a:rPr>
              <a:t>Image projection of layers</a:t>
            </a:r>
            <a:endParaRPr lang="en-US" sz="2600" dirty="0"/>
          </a:p>
        </p:txBody>
      </p:sp>
      <p:pic>
        <p:nvPicPr>
          <p:cNvPr id="19491" name="Picture 3"/>
          <p:cNvPicPr>
            <a:picLocks noChangeAspect="1" noChangeArrowheads="1"/>
          </p:cNvPicPr>
          <p:nvPr/>
        </p:nvPicPr>
        <p:blipFill>
          <a:blip r:embed="rId3" cstate="print"/>
          <a:srcRect l="1038" t="14261" r="60046" b="28572"/>
          <a:stretch>
            <a:fillRect/>
          </a:stretch>
        </p:blipFill>
        <p:spPr bwMode="auto">
          <a:xfrm>
            <a:off x="2844800" y="3484563"/>
            <a:ext cx="97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4"/>
          <p:cNvPicPr>
            <a:picLocks noChangeAspect="1" noChangeArrowheads="1"/>
          </p:cNvPicPr>
          <p:nvPr/>
        </p:nvPicPr>
        <p:blipFill>
          <a:blip r:embed="rId3" cstate="print"/>
          <a:srcRect l="1038" t="14261" r="60046" b="28572"/>
          <a:stretch>
            <a:fillRect/>
          </a:stretch>
        </p:blipFill>
        <p:spPr bwMode="auto">
          <a:xfrm>
            <a:off x="2844800" y="4827588"/>
            <a:ext cx="97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5"/>
          <p:cNvPicPr>
            <a:picLocks noChangeAspect="1" noChangeArrowheads="1"/>
          </p:cNvPicPr>
          <p:nvPr/>
        </p:nvPicPr>
        <p:blipFill>
          <a:blip r:embed="rId4" cstate="print"/>
          <a:srcRect l="5789" t="26106" r="62025" b="30220"/>
          <a:stretch>
            <a:fillRect/>
          </a:stretch>
        </p:blipFill>
        <p:spPr bwMode="auto">
          <a:xfrm>
            <a:off x="4132263" y="2133600"/>
            <a:ext cx="10747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6"/>
          <p:cNvPicPr>
            <a:picLocks noChangeAspect="1" noChangeArrowheads="1"/>
          </p:cNvPicPr>
          <p:nvPr/>
        </p:nvPicPr>
        <p:blipFill>
          <a:blip r:embed="rId5" cstate="print"/>
          <a:srcRect l="1366" t="14104" r="59871" b="29233"/>
          <a:stretch>
            <a:fillRect/>
          </a:stretch>
        </p:blipFill>
        <p:spPr bwMode="auto">
          <a:xfrm>
            <a:off x="4149725" y="3463925"/>
            <a:ext cx="10350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7"/>
          <p:cNvPicPr>
            <a:picLocks noChangeAspect="1" noChangeArrowheads="1"/>
          </p:cNvPicPr>
          <p:nvPr/>
        </p:nvPicPr>
        <p:blipFill>
          <a:blip r:embed="rId6" cstate="print"/>
          <a:srcRect l="1385" t="13306" r="59851" b="31032"/>
          <a:stretch>
            <a:fillRect/>
          </a:stretch>
        </p:blipFill>
        <p:spPr bwMode="auto">
          <a:xfrm>
            <a:off x="4111625" y="4821238"/>
            <a:ext cx="10826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8"/>
          <p:cNvPicPr>
            <a:picLocks noChangeAspect="1" noChangeArrowheads="1"/>
          </p:cNvPicPr>
          <p:nvPr/>
        </p:nvPicPr>
        <p:blipFill>
          <a:blip r:embed="rId7" cstate="print"/>
          <a:srcRect l="1199" t="14948" r="57286" b="27879"/>
          <a:stretch>
            <a:fillRect/>
          </a:stretch>
        </p:blipFill>
        <p:spPr bwMode="auto">
          <a:xfrm>
            <a:off x="5426075" y="2133600"/>
            <a:ext cx="10747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9"/>
          <p:cNvPicPr>
            <a:picLocks noChangeAspect="1" noChangeArrowheads="1"/>
          </p:cNvPicPr>
          <p:nvPr/>
        </p:nvPicPr>
        <p:blipFill>
          <a:blip r:embed="rId8" cstate="print"/>
          <a:srcRect l="3288" t="13972" r="60046" b="35678"/>
          <a:stretch>
            <a:fillRect/>
          </a:stretch>
        </p:blipFill>
        <p:spPr bwMode="auto">
          <a:xfrm>
            <a:off x="5407025" y="3468688"/>
            <a:ext cx="1087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10"/>
          <p:cNvPicPr>
            <a:picLocks noChangeAspect="1" noChangeArrowheads="1"/>
          </p:cNvPicPr>
          <p:nvPr/>
        </p:nvPicPr>
        <p:blipFill>
          <a:blip r:embed="rId9" cstate="print"/>
          <a:srcRect l="1208" t="13942" r="59518" b="30354"/>
          <a:stretch>
            <a:fillRect/>
          </a:stretch>
        </p:blipFill>
        <p:spPr bwMode="auto">
          <a:xfrm>
            <a:off x="5427663" y="4843463"/>
            <a:ext cx="107473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11"/>
          <p:cNvPicPr>
            <a:picLocks noChangeAspect="1" noChangeArrowheads="1"/>
          </p:cNvPicPr>
          <p:nvPr/>
        </p:nvPicPr>
        <p:blipFill>
          <a:blip r:embed="rId10" cstate="print"/>
          <a:srcRect l="1213" t="17986" r="59381" b="30002"/>
          <a:stretch>
            <a:fillRect/>
          </a:stretch>
        </p:blipFill>
        <p:spPr bwMode="auto">
          <a:xfrm>
            <a:off x="6719888" y="2146300"/>
            <a:ext cx="11287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12"/>
          <p:cNvPicPr>
            <a:picLocks noChangeAspect="1" noChangeArrowheads="1"/>
          </p:cNvPicPr>
          <p:nvPr/>
        </p:nvPicPr>
        <p:blipFill>
          <a:blip r:embed="rId11" cstate="print"/>
          <a:srcRect l="1213" t="17986" r="59381" b="30002"/>
          <a:stretch>
            <a:fillRect/>
          </a:stretch>
        </p:blipFill>
        <p:spPr bwMode="auto">
          <a:xfrm>
            <a:off x="6710363" y="4848225"/>
            <a:ext cx="11350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1295400" y="2514600"/>
            <a:ext cx="1524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Mask image of part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5400" y="3860800"/>
            <a:ext cx="1524000" cy="3889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Mask image of support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95400" y="5243513"/>
            <a:ext cx="15240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Projection mask image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4495800" cy="7683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Fabrication example</a:t>
            </a:r>
            <a:endParaRPr lang="en-US" dirty="0"/>
          </a:p>
        </p:txBody>
      </p:sp>
      <p:pic>
        <p:nvPicPr>
          <p:cNvPr id="20483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2400" y="1587500"/>
            <a:ext cx="1676400" cy="1882775"/>
          </a:xfrm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137" y="1541463"/>
            <a:ext cx="14541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PointBuild1"/>
          <p:cNvPicPr>
            <a:picLocks noChangeAspect="1" noChangeArrowheads="1"/>
          </p:cNvPicPr>
          <p:nvPr/>
        </p:nvPicPr>
        <p:blipFill>
          <a:blip r:embed="rId5" cstate="print"/>
          <a:srcRect l="27315" t="11896" r="26218"/>
          <a:stretch>
            <a:fillRect/>
          </a:stretch>
        </p:blipFill>
        <p:spPr bwMode="auto">
          <a:xfrm>
            <a:off x="6746875" y="1504950"/>
            <a:ext cx="14462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 cstate="print"/>
          <a:srcRect l="8304" t="12350" r="3290" b="10387"/>
          <a:stretch>
            <a:fillRect/>
          </a:stretch>
        </p:blipFill>
        <p:spPr bwMode="auto">
          <a:xfrm>
            <a:off x="801687" y="3802063"/>
            <a:ext cx="2551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Qian_Sculpture"/>
          <p:cNvPicPr>
            <a:picLocks noChangeAspect="1" noChangeArrowheads="1"/>
          </p:cNvPicPr>
          <p:nvPr/>
        </p:nvPicPr>
        <p:blipFill>
          <a:blip r:embed="rId7" cstate="print"/>
          <a:srcRect l="11482" t="6654" r="17345" b="27156"/>
          <a:stretch>
            <a:fillRect/>
          </a:stretch>
        </p:blipFill>
        <p:spPr bwMode="auto">
          <a:xfrm>
            <a:off x="6243637" y="4002088"/>
            <a:ext cx="2559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8" cstate="print"/>
          <a:srcRect t="1054" b="-2"/>
          <a:stretch>
            <a:fillRect/>
          </a:stretch>
        </p:blipFill>
        <p:spPr bwMode="auto">
          <a:xfrm>
            <a:off x="3505200" y="4065588"/>
            <a:ext cx="25511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889000" y="5783263"/>
            <a:ext cx="21590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Point cloud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32200" y="5783263"/>
            <a:ext cx="21590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Sliced model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48400" y="5783263"/>
            <a:ext cx="25908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Fabricated model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133600"/>
            <a:ext cx="838200" cy="6858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(1)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4648200"/>
            <a:ext cx="838200" cy="6858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(2)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6050"/>
            <a:ext cx="4495800" cy="768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200" dirty="0" smtClean="0"/>
              <a:t>Manufacturing compatibility with different layer thickness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1219200"/>
            <a:ext cx="813752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667000"/>
            <a:ext cx="9906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Macro-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114800"/>
            <a:ext cx="9906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Meso-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562600"/>
            <a:ext cx="990600" cy="38893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Micro-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" y="2895600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200" y="4343400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5791200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152400"/>
            <a:ext cx="45339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/>
              <a:t>Summary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724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ea typeface="宋体" pitchFamily="2" charset="-122"/>
              </a:rPr>
              <a:t>Tele-fabrication is critical for future product design and manufacturing 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ea typeface="宋体" pitchFamily="2" charset="-122"/>
              </a:rPr>
              <a:t>Developed a </a:t>
            </a:r>
            <a:r>
              <a:rPr lang="en-US" altLang="zh-CN" dirty="0" err="1" smtClean="0">
                <a:ea typeface="宋体" pitchFamily="2" charset="-122"/>
              </a:rPr>
              <a:t>tele</a:t>
            </a:r>
            <a:r>
              <a:rPr lang="en-US" altLang="zh-CN" dirty="0" smtClean="0">
                <a:ea typeface="宋体" pitchFamily="2" charset="-122"/>
              </a:rPr>
              <a:t>-fabricating approach by integrating 3D scanning and printing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ea typeface="宋体" pitchFamily="2" charset="-122"/>
              </a:rPr>
              <a:t>Presented a direct geometry data flow method in such an integration system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Performed physical experiments to verify the effectiveness of the direct geometry method.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152400"/>
            <a:ext cx="45339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/>
              <a:t>Acknowledgments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Science Foundation CMMI-0927397 (USC).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Science Foundation CMMI-0900597 and CMMI-1030347 (IIT)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152400"/>
            <a:ext cx="45339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/>
              <a:t>Questions?</a:t>
            </a:r>
          </a:p>
        </p:txBody>
      </p:sp>
      <p:pic>
        <p:nvPicPr>
          <p:cNvPr id="5" name="Picture 6" descr="MCj03835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711575" cy="4094162"/>
          </a:xfrm>
          <a:prstGeom prst="rect">
            <a:avLst/>
          </a:prstGeom>
          <a:noFill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813" y="152400"/>
            <a:ext cx="4446587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2D Faxing</a:t>
            </a:r>
          </a:p>
        </p:txBody>
      </p:sp>
      <p:pic>
        <p:nvPicPr>
          <p:cNvPr id="4099" name="Picture 18" descr="http://gadgets.softpedia.com/images/gadgets/gallery/large/The-Hewlett-Packard-HP-1040-Fax-Machine-Series-1.jpg"/>
          <p:cNvPicPr>
            <a:picLocks noChangeAspect="1" noChangeArrowheads="1"/>
          </p:cNvPicPr>
          <p:nvPr/>
        </p:nvPicPr>
        <p:blipFill>
          <a:blip r:embed="rId3" cstate="print"/>
          <a:srcRect b="11200"/>
          <a:stretch>
            <a:fillRect/>
          </a:stretch>
        </p:blipFill>
        <p:spPr bwMode="auto">
          <a:xfrm>
            <a:off x="304800" y="3276600"/>
            <a:ext cx="38100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0" descr="http://h71036.www7.hp.com/hho/images/Fax_facts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33800"/>
            <a:ext cx="32004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2" descr="Close-up of someone signing a contr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130300"/>
            <a:ext cx="30765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6" descr="http://www.freeimageslive.com/galleries/workplace/office2/pics/fax_document.jpg"/>
          <p:cNvPicPr>
            <a:picLocks noChangeAspect="1" noChangeArrowheads="1"/>
          </p:cNvPicPr>
          <p:nvPr/>
        </p:nvPicPr>
        <p:blipFill>
          <a:blip r:embed="rId6" cstate="print"/>
          <a:srcRect l="14664" t="20085"/>
          <a:stretch>
            <a:fillRect/>
          </a:stretch>
        </p:blipFill>
        <p:spPr bwMode="auto">
          <a:xfrm>
            <a:off x="5364163" y="1206500"/>
            <a:ext cx="3368675" cy="2098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5400000">
            <a:off x="2076450" y="3257550"/>
            <a:ext cx="7239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877050" y="3181350"/>
            <a:ext cx="7239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819400"/>
            <a:ext cx="0" cy="3581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14400" y="6324600"/>
            <a:ext cx="3429000" cy="4587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2D </a:t>
            </a:r>
            <a:r>
              <a:rPr lang="en-US" sz="2000" dirty="0">
                <a:solidFill>
                  <a:schemeClr val="tx1"/>
                </a:solidFill>
              </a:rPr>
              <a:t>Scanning (Chicago)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7800" y="6248400"/>
            <a:ext cx="3563938" cy="43973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Printing (Los </a:t>
            </a:r>
            <a:r>
              <a:rPr lang="en-US" sz="2000" dirty="0">
                <a:solidFill>
                  <a:schemeClr val="tx1"/>
                </a:solidFill>
              </a:rPr>
              <a:t>Angeles)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43400" y="5334000"/>
            <a:ext cx="7239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813" y="152400"/>
            <a:ext cx="4446587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2D Faxing Processing</a:t>
            </a:r>
          </a:p>
        </p:txBody>
      </p:sp>
      <p:pic>
        <p:nvPicPr>
          <p:cNvPr id="5123" name="Picture 2" descr="http://cdn8.faxauthority.com/wp-content/uploads/2012/05/HowFaxMachinesWor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22363"/>
            <a:ext cx="67818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s://encrypted-tbn2.google.com/images?q=tbn:ANd9GcRWjtoIfvmx8Mt3pRb9uP3vMQn4GH9W_UBWqyCSHJYflIF_8blJ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3352800" cy="2534095"/>
          </a:xfrm>
          <a:prstGeom prst="rect">
            <a:avLst/>
          </a:prstGeom>
          <a:noFill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91B74383-E099-4541-9979-9B31DD6B578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03200"/>
            <a:ext cx="4572000" cy="711200"/>
          </a:xfrm>
        </p:spPr>
        <p:txBody>
          <a:bodyPr/>
          <a:lstStyle/>
          <a:p>
            <a:pPr algn="ctr"/>
            <a:r>
              <a:rPr lang="en-US" sz="3600" dirty="0"/>
              <a:t>3D </a:t>
            </a:r>
            <a:r>
              <a:rPr lang="en-US" sz="3600" dirty="0" smtClean="0"/>
              <a:t>Scanners</a:t>
            </a:r>
            <a:endParaRPr lang="en-US" sz="3600" dirty="0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7788"/>
            <a:ext cx="2743200" cy="4779962"/>
          </a:xfrm>
        </p:spPr>
        <p:txBody>
          <a:bodyPr/>
          <a:lstStyle/>
          <a:p>
            <a:r>
              <a:rPr lang="en-US" dirty="0" err="1" smtClean="0"/>
              <a:t>Zcorp</a:t>
            </a:r>
            <a:endParaRPr lang="en-US" dirty="0" smtClean="0"/>
          </a:p>
          <a:p>
            <a:r>
              <a:rPr lang="en-US" dirty="0" err="1" smtClean="0"/>
              <a:t>Makebot</a:t>
            </a:r>
            <a:r>
              <a:rPr lang="en-US" dirty="0" smtClean="0"/>
              <a:t> 3D replicator</a:t>
            </a:r>
            <a:endParaRPr lang="en-US" dirty="0"/>
          </a:p>
          <a:p>
            <a:r>
              <a:rPr lang="en-US" dirty="0" err="1" smtClean="0"/>
              <a:t>NextEngine</a:t>
            </a:r>
            <a:endParaRPr lang="en-US" dirty="0" smtClean="0"/>
          </a:p>
          <a:p>
            <a:r>
              <a:rPr lang="en-US" dirty="0" smtClean="0"/>
              <a:t>3Shape</a:t>
            </a:r>
          </a:p>
          <a:p>
            <a:r>
              <a:rPr lang="en-US" dirty="0" smtClean="0"/>
              <a:t>HDI 3D Scanner</a:t>
            </a:r>
            <a:endParaRPr lang="en-US" dirty="0"/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  <p:pic>
        <p:nvPicPr>
          <p:cNvPr id="28674" name="Picture 2" descr="https://encrypted-tbn3.google.com/images?q=tbn:ANd9GcSId8pAnhESLtmXWw_1TzOFwlTxpXhuBG5Gm6usacZkScYWId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19200"/>
            <a:ext cx="2343150" cy="1952625"/>
          </a:xfrm>
          <a:prstGeom prst="rect">
            <a:avLst/>
          </a:prstGeom>
          <a:noFill/>
        </p:spPr>
      </p:pic>
      <p:pic>
        <p:nvPicPr>
          <p:cNvPr id="28676" name="Picture 4" descr="https://encrypted-tbn1.google.com/images?q=tbn:ANd9GcT2ncgOlI5qmhqyOvmSLyO7dLzgahWqxrukulV35GTzytjRmA3U6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143000"/>
            <a:ext cx="2143125" cy="2143125"/>
          </a:xfrm>
          <a:prstGeom prst="rect">
            <a:avLst/>
          </a:prstGeom>
          <a:noFill/>
        </p:spPr>
      </p:pic>
      <p:pic>
        <p:nvPicPr>
          <p:cNvPr id="28678" name="Picture 6" descr="http://www.printers3d.com/images/3dscanners_lrg.jpg"/>
          <p:cNvPicPr>
            <a:picLocks noChangeAspect="1" noChangeArrowheads="1"/>
          </p:cNvPicPr>
          <p:nvPr/>
        </p:nvPicPr>
        <p:blipFill>
          <a:blip r:embed="rId6" cstate="print"/>
          <a:srcRect t="7692" b="2564"/>
          <a:stretch>
            <a:fillRect/>
          </a:stretch>
        </p:blipFill>
        <p:spPr bwMode="auto">
          <a:xfrm>
            <a:off x="3124200" y="3657600"/>
            <a:ext cx="2512877" cy="2667000"/>
          </a:xfrm>
          <a:prstGeom prst="rect">
            <a:avLst/>
          </a:prstGeom>
          <a:noFill/>
        </p:spPr>
      </p:pic>
      <p:pic>
        <p:nvPicPr>
          <p:cNvPr id="28680" name="Picture 8" descr="https://encrypted-tbn2.google.com/images?q=tbn:ANd9GcRKjxkZWQrha6w0llRS2_9FIvr2b33mSHnwx6RGgwd145oacLgf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2825" y="1219200"/>
            <a:ext cx="1781175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7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91B74383-E099-4541-9979-9B31DD6B57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03200"/>
            <a:ext cx="4572000" cy="711200"/>
          </a:xfrm>
        </p:spPr>
        <p:txBody>
          <a:bodyPr/>
          <a:lstStyle/>
          <a:p>
            <a:pPr algn="ctr"/>
            <a:r>
              <a:rPr lang="en-US" sz="3600" dirty="0"/>
              <a:t>3D </a:t>
            </a:r>
            <a:r>
              <a:rPr lang="en-US" sz="3600" dirty="0" smtClean="0"/>
              <a:t>Printers</a:t>
            </a:r>
            <a:endParaRPr lang="en-US" sz="3600" dirty="0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7788"/>
            <a:ext cx="7988300" cy="4779962"/>
          </a:xfrm>
        </p:spPr>
        <p:txBody>
          <a:bodyPr/>
          <a:lstStyle/>
          <a:p>
            <a:r>
              <a:rPr lang="en-US" dirty="0" err="1" smtClean="0"/>
              <a:t>Cubify</a:t>
            </a:r>
            <a:endParaRPr lang="en-US" dirty="0" smtClean="0"/>
          </a:p>
          <a:p>
            <a:r>
              <a:rPr lang="en-US" dirty="0" err="1" smtClean="0"/>
              <a:t>VFlash</a:t>
            </a:r>
            <a:endParaRPr lang="en-US" dirty="0"/>
          </a:p>
          <a:p>
            <a:r>
              <a:rPr lang="en-US" dirty="0" err="1"/>
              <a:t>Perfactory</a:t>
            </a:r>
            <a:endParaRPr lang="en-US" dirty="0"/>
          </a:p>
          <a:p>
            <a:r>
              <a:rPr lang="en-US" dirty="0" err="1"/>
              <a:t>ZCorp</a:t>
            </a:r>
            <a:endParaRPr lang="en-US" dirty="0"/>
          </a:p>
          <a:p>
            <a:r>
              <a:rPr lang="en-US" dirty="0"/>
              <a:t>Objet</a:t>
            </a:r>
          </a:p>
          <a:p>
            <a:r>
              <a:rPr lang="en-US" dirty="0" err="1"/>
              <a:t>Projet</a:t>
            </a:r>
            <a:endParaRPr lang="en-US" dirty="0"/>
          </a:p>
          <a:p>
            <a:r>
              <a:rPr lang="en-US" dirty="0" err="1"/>
              <a:t>uPrint</a:t>
            </a:r>
            <a:endParaRPr lang="en-US" dirty="0"/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  <p:pic>
        <p:nvPicPr>
          <p:cNvPr id="965636" name="Picture 4" descr="3d printers, 3d printing, 310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2098" r="62988"/>
          <a:stretch>
            <a:fillRect/>
          </a:stretch>
        </p:blipFill>
        <p:spPr bwMode="auto">
          <a:xfrm>
            <a:off x="6691312" y="1320800"/>
            <a:ext cx="222408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638" name="Picture 6" descr="EDEN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925888"/>
            <a:ext cx="1646238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64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038600"/>
            <a:ext cx="20510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56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554163"/>
            <a:ext cx="17430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564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3230" r="16612" b="14763"/>
          <a:stretch>
            <a:fillRect/>
          </a:stretch>
        </p:blipFill>
        <p:spPr bwMode="auto">
          <a:xfrm>
            <a:off x="5113338" y="3881438"/>
            <a:ext cx="18510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encrypted-tbn3.google.com/images?q=tbn:ANd9GcTXLvEuNtbCje3wiFepXPcVzyz2UzyE0xUZC6K4kFMFXrSyCew-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351103"/>
            <a:ext cx="2043479" cy="25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fld id="{91B74383-E099-4541-9979-9B31DD6B578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572000" cy="711200"/>
          </a:xfrm>
        </p:spPr>
        <p:txBody>
          <a:bodyPr/>
          <a:lstStyle/>
          <a:p>
            <a:pPr algn="ctr"/>
            <a:r>
              <a:rPr lang="en-US" sz="3600" dirty="0"/>
              <a:t>3D </a:t>
            </a:r>
            <a:r>
              <a:rPr lang="en-US" sz="3600" dirty="0" smtClean="0"/>
              <a:t>Faxing</a:t>
            </a:r>
            <a:endParaRPr lang="en-US" sz="3600" dirty="0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0"/>
            <a:ext cx="8839200" cy="1371600"/>
          </a:xfrm>
        </p:spPr>
        <p:txBody>
          <a:bodyPr/>
          <a:lstStyle/>
          <a:p>
            <a:r>
              <a:rPr lang="en-US" sz="3200" b="1" i="1" u="sng" dirty="0" smtClean="0"/>
              <a:t>An open question</a:t>
            </a:r>
            <a:r>
              <a:rPr lang="en-US" sz="3200" b="1" i="1" dirty="0" smtClean="0"/>
              <a:t>: </a:t>
            </a:r>
            <a:r>
              <a:rPr lang="en-US" sz="3200" b="1" i="1" smtClean="0"/>
              <a:t>how should </a:t>
            </a:r>
            <a:r>
              <a:rPr lang="en-US" sz="3200" b="1" i="1" dirty="0" smtClean="0"/>
              <a:t>geometry be processed in future 3D faxing systems?</a:t>
            </a:r>
            <a:endParaRPr lang="en-US" sz="3200" b="1" i="1" dirty="0"/>
          </a:p>
        </p:txBody>
      </p:sp>
      <p:pic>
        <p:nvPicPr>
          <p:cNvPr id="11" name="Picture 6" descr="http://www.printers3d.com/images/3dscanners_lrg.jpg"/>
          <p:cNvPicPr>
            <a:picLocks noChangeAspect="1" noChangeArrowheads="1"/>
          </p:cNvPicPr>
          <p:nvPr/>
        </p:nvPicPr>
        <p:blipFill>
          <a:blip r:embed="rId3" cstate="print"/>
          <a:srcRect t="7692" b="2564"/>
          <a:stretch>
            <a:fillRect/>
          </a:stretch>
        </p:blipFill>
        <p:spPr bwMode="auto">
          <a:xfrm>
            <a:off x="228600" y="1295400"/>
            <a:ext cx="2512877" cy="2667000"/>
          </a:xfrm>
          <a:prstGeom prst="rect">
            <a:avLst/>
          </a:prstGeom>
          <a:noFill/>
        </p:spPr>
      </p:pic>
      <p:pic>
        <p:nvPicPr>
          <p:cNvPr id="13" name="Picture 2" descr="https://encrypted-tbn3.google.com/images?q=tbn:ANd9GcTXLvEuNtbCje3wiFepXPcVzyz2UzyE0xUZC6K4kFMFXrSyCew-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272079" cy="28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67200" y="14478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048000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Polygonal meshes</a:t>
            </a:r>
          </a:p>
          <a:p>
            <a:r>
              <a:rPr lang="en-US" dirty="0" smtClean="0"/>
              <a:t>(STL)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4114800" y="2438400"/>
            <a:ext cx="10668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215207">
            <a:off x="2348889" y="1945793"/>
            <a:ext cx="1825398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215207">
            <a:off x="5717799" y="3162291"/>
            <a:ext cx="1422848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39624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Scanners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39624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Printers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88620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1447800"/>
            <a:ext cx="3048000" cy="2590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0400" y="990600"/>
            <a:ext cx="32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Geometry processing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57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446587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3D Tele-fabrication overview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916113"/>
            <a:ext cx="22098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888" y="2066925"/>
            <a:ext cx="293211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581400" y="2000250"/>
            <a:ext cx="1447800" cy="611188"/>
          </a:xfrm>
          <a:prstGeom prst="roundRect">
            <a:avLst>
              <a:gd name="adj" fmla="val 16937"/>
            </a:avLst>
          </a:prstGeom>
          <a:solidFill>
            <a:schemeClr val="accent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Point cloud slicing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81400" y="3067050"/>
            <a:ext cx="1447800" cy="611188"/>
          </a:xfrm>
          <a:prstGeom prst="roundRect">
            <a:avLst>
              <a:gd name="adj" fmla="val 16937"/>
            </a:avLst>
          </a:prstGeom>
          <a:solidFill>
            <a:schemeClr val="accent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Support generation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81400" y="4133850"/>
            <a:ext cx="1447800" cy="611188"/>
          </a:xfrm>
          <a:prstGeom prst="roundRect">
            <a:avLst>
              <a:gd name="adj" fmla="val 16937"/>
            </a:avLst>
          </a:prstGeom>
          <a:solidFill>
            <a:schemeClr val="accent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Mask image</a:t>
            </a:r>
          </a:p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 planning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775" y="1922463"/>
            <a:ext cx="2209800" cy="297338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30888" y="2066925"/>
            <a:ext cx="2932112" cy="27733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1905000"/>
            <a:ext cx="1752600" cy="29733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5775" y="5046663"/>
            <a:ext cx="2257425" cy="6111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3D Scanning (Chicago)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11888" y="5029200"/>
            <a:ext cx="2257425" cy="611188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Manufacturing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(Los Angeles)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2972594" y="2991644"/>
            <a:ext cx="236537" cy="523875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6200000">
            <a:off x="5410994" y="2991644"/>
            <a:ext cx="236537" cy="523875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5850" y="2466975"/>
            <a:ext cx="990600" cy="1447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/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4953000"/>
            <a:ext cx="20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Geometry processing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4572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Geometry processing flowchart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1882775"/>
            <a:ext cx="15478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892300"/>
            <a:ext cx="15827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9663" y="1930400"/>
            <a:ext cx="16017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4638" y="1901825"/>
            <a:ext cx="18446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5363" y="1882775"/>
            <a:ext cx="149383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04800" y="4284663"/>
            <a:ext cx="1428750" cy="6096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Physical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05000" y="4284663"/>
            <a:ext cx="1498600" cy="6096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Scanned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 point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49663" y="4284663"/>
            <a:ext cx="1379537" cy="6096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Sliced contours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2600" y="4284663"/>
            <a:ext cx="1379538" cy="6096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Support structure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45363" y="4284663"/>
            <a:ext cx="1570037" cy="609600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Manufactured model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2667000" y="2608263"/>
            <a:ext cx="133350" cy="4705350"/>
          </a:xfrm>
          <a:prstGeom prst="leftBrace">
            <a:avLst>
              <a:gd name="adj1" fmla="val 101190"/>
              <a:gd name="adj2" fmla="val 50202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7030244" y="3218657"/>
            <a:ext cx="133350" cy="3484562"/>
          </a:xfrm>
          <a:prstGeom prst="leftBrace">
            <a:avLst>
              <a:gd name="adj1" fmla="val 101190"/>
              <a:gd name="adj2" fmla="val 50202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49450" y="5027613"/>
            <a:ext cx="1647825" cy="6111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Chicago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11900" y="5027613"/>
            <a:ext cx="1647825" cy="611187"/>
          </a:xfrm>
          <a:prstGeom prst="roundRect">
            <a:avLst>
              <a:gd name="adj" fmla="val 16937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Los Angeles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1735138" y="4327525"/>
            <a:ext cx="238125" cy="523875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3419475" y="4327525"/>
            <a:ext cx="238125" cy="523875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6200000">
            <a:off x="5192712" y="4110038"/>
            <a:ext cx="238125" cy="958850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7000875" y="4327525"/>
            <a:ext cx="238125" cy="523875"/>
          </a:xfrm>
          <a:prstGeom prst="downArrow">
            <a:avLst>
              <a:gd name="adj1" fmla="val 40085"/>
              <a:gd name="adj2" fmla="val 74816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86800" y="6381750"/>
            <a:ext cx="457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74383-E099-4541-9979-9B31DD6B578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31842</TotalTime>
  <Words>743</Words>
  <Application>Microsoft Macintosh PowerPoint</Application>
  <PresentationFormat>On-screen Show (4:3)</PresentationFormat>
  <Paragraphs>240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Direct Geometry Processing for Tele-Fabrication</vt:lpstr>
      <vt:lpstr>CONTENTS</vt:lpstr>
      <vt:lpstr>2D Faxing</vt:lpstr>
      <vt:lpstr>2D Faxing Processing</vt:lpstr>
      <vt:lpstr>3D Scanners</vt:lpstr>
      <vt:lpstr>3D Printers</vt:lpstr>
      <vt:lpstr>3D Faxing</vt:lpstr>
      <vt:lpstr>3D Tele-fabrication overview</vt:lpstr>
      <vt:lpstr>Geometry processing flowchart</vt:lpstr>
      <vt:lpstr>Data acquisition</vt:lpstr>
      <vt:lpstr>Point cloud slicing overview</vt:lpstr>
      <vt:lpstr>Moving Least Square (MLS) surface</vt:lpstr>
      <vt:lpstr>Critical points</vt:lpstr>
      <vt:lpstr>Morse-Smale complex and enhanced Reeb graph</vt:lpstr>
      <vt:lpstr>Enhanced Reeb graph as contour marching start</vt:lpstr>
      <vt:lpstr>Curvature-adaptive contour marching</vt:lpstr>
      <vt:lpstr>Support generation based on contours</vt:lpstr>
      <vt:lpstr>Contour-based support generation principle</vt:lpstr>
      <vt:lpstr>Support generation algorithms</vt:lpstr>
      <vt:lpstr>Anchor-support  region covering</vt:lpstr>
      <vt:lpstr>Support generation examples</vt:lpstr>
      <vt:lpstr>Mask image planning:  Image projection of layers</vt:lpstr>
      <vt:lpstr>Fabrication example</vt:lpstr>
      <vt:lpstr>Manufacturing compatibility with different layer thickness</vt:lpstr>
      <vt:lpstr>Summary</vt:lpstr>
      <vt:lpstr>Acknowledgments</vt:lpstr>
      <vt:lpstr>Questions?</vt:lpstr>
    </vt:vector>
  </TitlesOfParts>
  <Company>IIT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Module Proposal Template</dc:title>
  <dc:creator>Alexander J. Flueck</dc:creator>
  <cp:lastModifiedBy>KANG LI</cp:lastModifiedBy>
  <cp:revision>3274</cp:revision>
  <dcterms:created xsi:type="dcterms:W3CDTF">2004-06-30T20:51:03Z</dcterms:created>
  <dcterms:modified xsi:type="dcterms:W3CDTF">2015-02-19T05:49:32Z</dcterms:modified>
</cp:coreProperties>
</file>